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17" r:id="rId5"/>
    <p:sldId id="307" r:id="rId6"/>
    <p:sldId id="308" r:id="rId7"/>
    <p:sldId id="278" r:id="rId8"/>
    <p:sldId id="309" r:id="rId9"/>
    <p:sldId id="263" r:id="rId10"/>
    <p:sldId id="310" r:id="rId11"/>
    <p:sldId id="311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 autoAdjust="0"/>
    <p:restoredTop sz="95405" autoAdjust="0"/>
  </p:normalViewPr>
  <p:slideViewPr>
    <p:cSldViewPr snapToGrid="0">
      <p:cViewPr>
        <p:scale>
          <a:sx n="40" d="100"/>
          <a:sy n="40" d="100"/>
        </p:scale>
        <p:origin x="-724" y="-600"/>
      </p:cViewPr>
      <p:guideLst>
        <p:guide orient="horz" pos="528"/>
        <p:guide orient="horz" pos="1272"/>
        <p:guide orient="horz" pos="2312"/>
        <p:guide orient="horz" pos="1944"/>
        <p:guide orient="horz" pos="2328"/>
        <p:guide pos="3864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4/16/2024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49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4D792B1F-855B-FC83-1023-94C0976E98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EF359D7C-AC03-77FE-CA1D-B96B46B08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9AA487F-3729-4692-1A21-35558A2D8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4B8E19A-569B-855B-EBF8-C02F2998A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xmlns="" id="{4A781A8E-199F-1F48-C80E-B6501B563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1C6679A-1B60-DCCD-7295-255649B92C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xmlns="" id="{1C466053-4CA7-4CBB-C1D2-19FE899BE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100480F-88D3-CF82-FAF8-9527C86BC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xmlns="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xmlns="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05A86D8-26B0-1ADB-0CE2-B445D2A28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3A68E8B-64DF-46D3-2FA2-4BBBBF8BFB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xmlns="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CADEA8BB-3550-ABDA-99A6-455084D5D4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0A8F0DB-3D3D-DC0F-84AC-4386B58AD6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xmlns="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xmlns="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686C03E6-655F-A394-4461-7BC878C418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BF7A62BA-11D3-585A-8CBD-5E0FB4DE5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E1AE81E-772F-B009-AF15-C0FC060518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xmlns="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DCC72F6-C144-5508-40C5-E1B3FC085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FF76D2EA-2C6E-B0B2-DC0D-F9EF636E5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90315871-F40F-D512-8E3F-B40F36BD4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10C11C1A-EFCF-278A-D083-93F07D4DEA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941984E2-3225-05D3-3A3D-9D5F5840E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70813B7-403A-9A3E-5E5C-44C1680DE4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A7BB3C1-4B05-D5B3-C61C-1CD390CEE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CE6955A7-F39A-1FBB-FF32-C6F0E3289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ED90D1-D640-D115-6711-35DE812FC0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8D9EAE4-01F5-6C99-C91E-BF0FD0CD1C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D24A04BE-9BA3-80DD-EE68-A8B8BA0853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E4F6A04-3331-D4C7-3EAE-0F69B48A7C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0587ACFB-02E0-79F1-D5B0-E8B18598D6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8639877-C4A6-4E44-C600-FE3C6CD5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0439AA5-A7EE-A20E-BB67-D356776D0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9E752F7-61F0-6779-9E8E-3541BFF7D2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6FD0E545-8D0D-B848-836A-23CEBCD6B0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7114E853-6F7C-9899-77FD-0E77D0A86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69002426-033B-400A-C519-AF4C659C4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90FA743D-BDB5-4069-7325-E91CA7BC3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2FE03F25-D589-68A8-30C7-175547B6A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7CB19B63-2AAF-E86D-D7F1-B659DB36B5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83712F38-4391-A499-56E2-8F095A50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xmlns="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A3F1B258-8FBC-06A8-3A1F-466CEEDBBE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8BAD4AF0-64CE-5C0E-5440-00F8FC6B31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DCD020E-88CF-303D-F947-8EE980AC8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xmlns="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B31668E-263B-8FB1-9DBB-25F22BB441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0972DA96-A413-EF87-50D3-D8EF54FD9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xmlns="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vl2USkLOc&amp;t=8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nder.edu.tw/web/index.php/m7/m7_01_02_index" TargetMode="External"/><Relationship Id="rId4" Type="http://schemas.openxmlformats.org/officeDocument/2006/relationships/hyperlink" Target="https://zh.wikipedia.org/wiki/%E6%80%A7%E5%88%A5%E5%B9%B3%E7%AD%89%E6%95%99%E8%82%B2%E6%B3%9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w.com.tw/article/509300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gender.edu.tw/web/index.php/home" TargetMode="External"/><Relationship Id="rId4" Type="http://schemas.openxmlformats.org/officeDocument/2006/relationships/hyperlink" Target="http://www.tscap.org.tw/tw/News2/ugC_News_Detail.asp?hidnewscatid=8&amp;hidnewsid=16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dLzYPlMW_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XqLOQSmYHS8&amp;ab_channel=%E5%B9%B3%E5%AE%89%E5%9F%BA%E9%87%91%E6%9C%83%E8%BA%AB%E5%BF%83%E9%9A%9C%E7%A4%99%E9%97%9C%E6%87%B7%E4%B8%AD%E5%BF%8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der.edu.tw/web/index.php/m5/m5_05_07_inde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results?search_query=%E6%80%A7%E5%88%A5%E5%B9%B3%E7%AD%89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er.edu.tw/files/15-1000-14336,c1594-1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encir.spc.ntnu.edu.tw/_other/GoWeb/include/index.php?Page=6-C-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6MjpehgIEE&amp;t=12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/>
          <a:p>
            <a:r>
              <a:rPr lang="zh-TW" altLang="en-US" sz="4000" dirty="0"/>
              <a:t>特殊教育學生性別平等教育</a:t>
            </a:r>
            <a:br>
              <a:rPr lang="zh-TW" altLang="en-US" sz="4000" dirty="0"/>
            </a:br>
            <a:r>
              <a:rPr lang="zh-TW" altLang="en-US" sz="4000" dirty="0"/>
              <a:t>課程設計與教學技巧</a:t>
            </a:r>
            <a:r>
              <a:rPr lang="zh-TW" altLang="en-US" sz="4000" dirty="0"/>
              <a:t/>
            </a:r>
            <a:br>
              <a:rPr lang="zh-TW" altLang="en-US" sz="4000" dirty="0"/>
            </a:br>
            <a:r>
              <a:rPr lang="zh-TW" altLang="en-US" sz="2400" dirty="0"/>
              <a:t>民族國小  </a:t>
            </a:r>
            <a:r>
              <a:rPr lang="zh-TW" altLang="en-US" sz="2400" dirty="0" smtClean="0"/>
              <a:t>黃慈愛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67" y="914400"/>
            <a:ext cx="5641848" cy="5029200"/>
          </a:xfrm>
        </p:spPr>
        <p:txBody>
          <a:bodyPr/>
          <a:lstStyle/>
          <a:p>
            <a:r>
              <a:rPr lang="zh-TW" altLang="en-US" b="1" dirty="0"/>
              <a:t>為什麼要進行性別平等教育？</a:t>
            </a:r>
            <a:endParaRPr lang="en-US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xmlns="" id="{0D6FB95E-6987-A57C-3663-3FD6F6FAC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782813"/>
              </p:ext>
            </p:extLst>
          </p:nvPr>
        </p:nvGraphicFramePr>
        <p:xfrm>
          <a:off x="6869113" y="1143000"/>
          <a:ext cx="4190999" cy="4887743"/>
        </p:xfrm>
        <a:graphic>
          <a:graphicData uri="http://schemas.openxmlformats.org/drawingml/2006/table">
            <a:tbl>
              <a:tblPr firstRow="1" bandRow="1"/>
              <a:tblGrid>
                <a:gridCol w="4190999">
                  <a:extLst>
                    <a:ext uri="{9D8B030D-6E8A-4147-A177-3AD203B41FA5}">
                      <a16:colId xmlns:a16="http://schemas.microsoft.com/office/drawing/2014/main" xmlns="" val="1563570424"/>
                    </a:ext>
                  </a:extLst>
                </a:gridCol>
              </a:tblGrid>
              <a:tr h="782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dirty="0" smtClean="0">
                          <a:hlinkClick r:id="rId3"/>
                        </a:rPr>
                        <a:t>葉永誌事件</a:t>
                      </a:r>
                      <a:endParaRPr lang="zh-TW" altLang="en-US" sz="4000" dirty="0" smtClean="0"/>
                    </a:p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89471877"/>
                  </a:ext>
                </a:extLst>
              </a:tr>
              <a:tr h="979008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36238222"/>
                  </a:ext>
                </a:extLst>
              </a:tr>
              <a:tr h="998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dirty="0" smtClean="0">
                          <a:hlinkClick r:id="rId4"/>
                        </a:rPr>
                        <a:t>性平法</a:t>
                      </a:r>
                      <a:r>
                        <a:rPr lang="en-US" altLang="zh-TW" sz="4000" dirty="0" smtClean="0">
                          <a:hlinkClick r:id="rId4"/>
                        </a:rPr>
                        <a:t>1</a:t>
                      </a:r>
                      <a:endParaRPr lang="zh-TW" altLang="en-US" sz="4000" dirty="0" smtClean="0"/>
                    </a:p>
                    <a:p>
                      <a:endParaRPr lang="zh-TW" altLang="en-US" dirty="0"/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24452646"/>
                  </a:ext>
                </a:extLst>
              </a:tr>
              <a:tr h="959028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90977400"/>
                  </a:ext>
                </a:extLst>
              </a:tr>
              <a:tr h="854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dirty="0" smtClean="0">
                          <a:hlinkClick r:id="rId5"/>
                        </a:rPr>
                        <a:t>性平法</a:t>
                      </a:r>
                      <a:r>
                        <a:rPr lang="en-US" altLang="zh-TW" sz="4000" dirty="0" smtClean="0">
                          <a:hlinkClick r:id="rId5"/>
                        </a:rPr>
                        <a:t>2</a:t>
                      </a:r>
                      <a:endParaRPr lang="zh-TW" altLang="en-US" sz="4000" dirty="0" smtClean="0"/>
                    </a:p>
                    <a:p>
                      <a:endParaRPr lang="zh-TW" altLang="en-US" dirty="0"/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5637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社會上對性別平等教育可能的迷思</a:t>
            </a:r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hlinkClick r:id="rId3"/>
              </a:rPr>
              <a:t>家長的迷思</a:t>
            </a:r>
            <a:endParaRPr lang="zh-TW" altLang="en-US" sz="36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r>
              <a:rPr lang="zh-TW" altLang="en-US" sz="3600" dirty="0">
                <a:hlinkClick r:id="rId4"/>
              </a:rPr>
              <a:t>多元性別的迷思</a:t>
            </a:r>
            <a:endParaRPr lang="zh-TW" altLang="en-US" sz="36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r>
              <a:rPr lang="zh-TW" altLang="en-US" sz="3600" dirty="0" smtClean="0">
                <a:hlinkClick r:id="rId5"/>
              </a:rPr>
              <a:t>對性別教育的迷思</a:t>
            </a:r>
            <a:endParaRPr lang="zh-TW" altLang="en-US" sz="3600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35" y="2002054"/>
            <a:ext cx="5142679" cy="387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身心障礙學生性別平等教育的特殊需求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4000" dirty="0">
                <a:hlinkClick r:id="rId3"/>
              </a:rPr>
              <a:t>與你我相同的需求</a:t>
            </a:r>
            <a:endParaRPr lang="zh-TW" altLang="en-US" sz="40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r>
              <a:rPr lang="zh-TW" altLang="en-US" sz="4000" dirty="0">
                <a:hlinkClick r:id="rId4"/>
              </a:rPr>
              <a:t>因障礙所帶來的挑戰</a:t>
            </a:r>
            <a:endParaRPr lang="zh-TW" altLang="en-US" sz="40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r>
              <a:rPr lang="zh-TW" altLang="en-US" sz="4000" dirty="0"/>
              <a:t>教材取得不易</a:t>
            </a:r>
            <a:endParaRPr lang="zh-TW" altLang="en-US" sz="40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000EBDF4-3413-FCF9-2E25-9A254A61F2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69" y="2144109"/>
            <a:ext cx="5720969" cy="419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可以取得材的網站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CFDA37B-399A-B9F0-7A7D-2A891EB7FFA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4" y="1939160"/>
            <a:ext cx="4372303" cy="373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11" y="1939160"/>
            <a:ext cx="4848772" cy="373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xmlns="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2843784"/>
          </a:xfrm>
        </p:spPr>
        <p:txBody>
          <a:bodyPr anchor="b"/>
          <a:lstStyle/>
          <a:p>
            <a:r>
              <a:rPr lang="zh-TW" altLang="en-US" dirty="0"/>
              <a:t>課程的規劃</a:t>
            </a:r>
            <a:br>
              <a:rPr lang="zh-TW" altLang="en-US" dirty="0"/>
            </a:b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C7846849-DC0A-EE3B-2E5E-D669EC127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1114" y="3825875"/>
            <a:ext cx="8109772" cy="26447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與課綱的關係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F4A3718F-D67C-255A-4B64-BA379609FC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重大議題</a:t>
            </a:r>
            <a:endParaRPr lang="zh-TW" altLang="en-US" sz="40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r>
              <a:rPr lang="zh-TW" altLang="en-US" sz="4000" dirty="0">
                <a:hlinkClick r:id="rId3"/>
              </a:rPr>
              <a:t>與各領綱的關係</a:t>
            </a:r>
            <a:endParaRPr lang="zh-TW" altLang="en-US" sz="40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r>
              <a:rPr lang="zh-TW" altLang="en-US" sz="4000" dirty="0">
                <a:hlinkClick r:id="rId4"/>
              </a:rPr>
              <a:t>社會技巧</a:t>
            </a:r>
            <a:endParaRPr lang="zh-TW" altLang="en-US" sz="40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endParaRPr lang="en-US" sz="40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2F3CEF66-C6D7-C765-24E7-1DCFB38FE5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7A49C0DA-C8AE-5ECC-149A-D60ECFF8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可教導的範圍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C6F2BA06-39BD-0413-D150-70F75EA6CC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7798761A-B671-4825-623F-F4726F2BDF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身體的紅綠燈</a:t>
            </a:r>
            <a:endParaRPr lang="en-US" altLang="zh-TW" sz="3200" dirty="0"/>
          </a:p>
          <a:p>
            <a:r>
              <a:rPr lang="zh-TW" altLang="en-US" sz="3200" dirty="0"/>
              <a:t>與人相處</a:t>
            </a:r>
            <a:endParaRPr lang="en-US" altLang="zh-TW" sz="3200" dirty="0"/>
          </a:p>
          <a:p>
            <a:r>
              <a:rPr lang="zh-TW" altLang="en-US" sz="3200" dirty="0"/>
              <a:t>自我保護</a:t>
            </a:r>
            <a:endParaRPr lang="en-US" altLang="zh-TW" sz="3200" dirty="0"/>
          </a:p>
          <a:p>
            <a:r>
              <a:rPr lang="zh-TW" altLang="en-US" sz="3200" dirty="0"/>
              <a:t>性別的刻板印象</a:t>
            </a:r>
            <a:endParaRPr lang="en-US" altLang="zh-TW" sz="3200" dirty="0"/>
          </a:p>
          <a:p>
            <a:r>
              <a:rPr lang="zh-TW" altLang="en-US" sz="3200" dirty="0"/>
              <a:t>關於愛情</a:t>
            </a:r>
            <a:endParaRPr lang="en-US" altLang="zh-TW" sz="3200" dirty="0"/>
          </a:p>
          <a:p>
            <a:r>
              <a:rPr lang="zh-TW" altLang="en-US" sz="3200" dirty="0"/>
              <a:t>其他</a:t>
            </a:r>
            <a:endParaRPr lang="en-US" altLang="zh-TW" sz="3200" dirty="0"/>
          </a:p>
          <a:p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012FDC-7484-2B3B-E496-144348256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95044F7-BD97-2FDE-4E33-A565BCF0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en-US" dirty="0"/>
              <a:t> </a:t>
            </a:r>
            <a:r>
              <a:rPr lang="en-US" dirty="0" smtClean="0"/>
              <a:t>&amp; 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597F60-88E2-C430-D52B-6604405AD5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圖片版面配置區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00" y="1954923"/>
            <a:ext cx="5016939" cy="282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ser\Downloads\250718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30" y="2164803"/>
            <a:ext cx="4262382" cy="426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DF9CEC-52C2-4D14-B2F5-11176002A8B6}">
  <ds:schemaRefs>
    <ds:schemaRef ds:uri="230e9df3-be65-4c73-a93b-d1236ebd677e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125</Words>
  <Application>Microsoft Office PowerPoint</Application>
  <PresentationFormat>自訂</PresentationFormat>
  <Paragraphs>40</Paragraphs>
  <Slides>9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Custom</vt:lpstr>
      <vt:lpstr>特殊教育學生性別平等教育 課程設計與教學技巧 民族國小  黃慈愛 </vt:lpstr>
      <vt:lpstr>為什麼要進行性別平等教育？</vt:lpstr>
      <vt:lpstr>社會上對性別平等教育可能的迷思</vt:lpstr>
      <vt:lpstr>身心障礙學生性別平等教育的特殊需求</vt:lpstr>
      <vt:lpstr>  可以取得材的網站</vt:lpstr>
      <vt:lpstr>課程的規劃 </vt:lpstr>
      <vt:lpstr>與課綱的關係</vt:lpstr>
      <vt:lpstr>可教導的範圍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user</dc:creator>
  <cp:lastModifiedBy>user</cp:lastModifiedBy>
  <cp:revision>15</cp:revision>
  <dcterms:created xsi:type="dcterms:W3CDTF">2024-04-16T02:10:14Z</dcterms:created>
  <dcterms:modified xsi:type="dcterms:W3CDTF">2024-04-16T05:01:54Z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